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5832647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>Муниципальное бюджетное дошкольное образовательное учреждение </a:t>
            </a:r>
            <a:br>
              <a:rPr lang="ru-RU" sz="1800" dirty="0" smtClean="0"/>
            </a:br>
            <a:r>
              <a:rPr lang="ru-RU" sz="1800" dirty="0" smtClean="0"/>
              <a:t>детский сад № 244 </a:t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dirty="0" smtClean="0"/>
              <a:t>Основные задачи и содержание образовательной деятельности по разделу «Социально – коммуникативное развитие»</a:t>
            </a:r>
            <a:br>
              <a:rPr lang="ru-RU" dirty="0" smtClean="0"/>
            </a:br>
            <a:r>
              <a:rPr lang="ru-RU" dirty="0" smtClean="0"/>
              <a:t>                                                    </a:t>
            </a:r>
            <a:r>
              <a:rPr lang="ru-RU" sz="2200" dirty="0" smtClean="0"/>
              <a:t>Выполнила: </a:t>
            </a:r>
            <a:br>
              <a:rPr lang="ru-RU" sz="2200" dirty="0" smtClean="0"/>
            </a:br>
            <a:r>
              <a:rPr lang="ru-RU" sz="2200" dirty="0" smtClean="0"/>
              <a:t>                                                                                </a:t>
            </a:r>
            <a:r>
              <a:rPr lang="ru-RU" sz="2200" dirty="0" err="1" smtClean="0"/>
              <a:t>Гудун</a:t>
            </a:r>
            <a:r>
              <a:rPr lang="ru-RU" sz="2200" dirty="0" smtClean="0"/>
              <a:t> А.Н., воспитатель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/>
              <a:t>г. Ульяновск, 2023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6850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Овал 1"/>
          <p:cNvSpPr/>
          <p:nvPr/>
        </p:nvSpPr>
        <p:spPr>
          <a:xfrm>
            <a:off x="3203848" y="548680"/>
            <a:ext cx="2880320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 сфере трудового воспитания:</a:t>
            </a:r>
          </a:p>
        </p:txBody>
      </p:sp>
      <p:sp>
        <p:nvSpPr>
          <p:cNvPr id="3" name="Овал 2"/>
          <p:cNvSpPr/>
          <p:nvPr/>
        </p:nvSpPr>
        <p:spPr>
          <a:xfrm>
            <a:off x="899592" y="1412776"/>
            <a:ext cx="1800200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Алгоритм организации труда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411760" y="3645024"/>
            <a:ext cx="1800200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Профессии мам и пап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716016" y="3645024"/>
            <a:ext cx="1800200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Характеристики материала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660232" y="1340768"/>
            <a:ext cx="2052228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Самообслуживание ребенка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2" idx="2"/>
          </p:cNvCxnSpPr>
          <p:nvPr/>
        </p:nvCxnSpPr>
        <p:spPr>
          <a:xfrm flipH="1">
            <a:off x="2699792" y="1484784"/>
            <a:ext cx="50405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3707904" y="2420888"/>
            <a:ext cx="36004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292080" y="2420888"/>
            <a:ext cx="14401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120172" y="1340768"/>
            <a:ext cx="54006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239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275856" y="908720"/>
            <a:ext cx="2088232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 области формирования безопасного поведения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1404485" y="2980031"/>
            <a:ext cx="1872208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Разговор с незнакомыми людьми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364088" y="3052039"/>
            <a:ext cx="1944216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Позови на помощь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364088" y="2420888"/>
            <a:ext cx="57606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2771800" y="2420888"/>
            <a:ext cx="504893" cy="4871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09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Задачи по Федеральной программе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3-4 лет.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социальных отношений: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эмоциональную отзывчивость…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Обогащать представление и доброте и заботе о близких…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поддерживать в установке положительных контактов между детьми…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Оказывать помощь во взаимодействии со сверстниками в игре и повседневной деятельности…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Приучать к выполнению элементарных правил культуры поведения в ДОО.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основ гражданственности и патриотизма: 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Обогащать представление о малой родине…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трудового воспитания: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интерес к труду взрослых  в ДОО и семье…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бережное отношение к предметам и игрушкам как результатам труда взрослых…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Приобщать к  самообслуживанию...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формирования основ безопасного поведения: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интерес к правилам безопасного поведения…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обогащать представления о правилах безопасного поведения в быту, с бытовыми приборами…</a:t>
            </a:r>
          </a:p>
          <a:p>
            <a:pPr marL="0" indent="0"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504056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smtClean="0"/>
              <a:t>От 4-5 лет.</a:t>
            </a:r>
          </a:p>
          <a:p>
            <a:pPr marL="0" indent="0">
              <a:buNone/>
            </a:pPr>
            <a:r>
              <a:rPr lang="ru-RU" dirty="0" smtClean="0"/>
              <a:t>В сфере социальных отношений:</a:t>
            </a:r>
          </a:p>
          <a:p>
            <a:r>
              <a:rPr lang="ru-RU" dirty="0"/>
              <a:t> </a:t>
            </a:r>
            <a:r>
              <a:rPr lang="ru-RU" dirty="0" smtClean="0"/>
              <a:t>положительная самооценка…</a:t>
            </a:r>
          </a:p>
          <a:p>
            <a:r>
              <a:rPr lang="ru-RU" dirty="0"/>
              <a:t> </a:t>
            </a:r>
            <a:r>
              <a:rPr lang="ru-RU" dirty="0" smtClean="0"/>
              <a:t>эмоциональная отзывчивость к людям, героям сказок, животным…</a:t>
            </a:r>
          </a:p>
          <a:p>
            <a:r>
              <a:rPr lang="ru-RU" dirty="0" smtClean="0"/>
              <a:t>Уважение к родителям…</a:t>
            </a:r>
          </a:p>
          <a:p>
            <a:r>
              <a:rPr lang="ru-RU" dirty="0" smtClean="0"/>
              <a:t>Культура общения со взрослыми и сверстниками…</a:t>
            </a:r>
          </a:p>
          <a:p>
            <a:r>
              <a:rPr lang="ru-RU" dirty="0" smtClean="0"/>
              <a:t>Совместные игры небольшими группами…</a:t>
            </a:r>
          </a:p>
          <a:p>
            <a:pPr marL="0" indent="0">
              <a:buNone/>
            </a:pPr>
            <a:r>
              <a:rPr lang="ru-RU" dirty="0" smtClean="0"/>
              <a:t>В области гражданственности и патриотизма:</a:t>
            </a:r>
          </a:p>
          <a:p>
            <a:r>
              <a:rPr lang="ru-RU" dirty="0"/>
              <a:t> </a:t>
            </a:r>
            <a:r>
              <a:rPr lang="ru-RU" dirty="0" smtClean="0"/>
              <a:t>отношение к Родине, символам страны, памятным датам…</a:t>
            </a:r>
          </a:p>
          <a:p>
            <a:r>
              <a:rPr lang="ru-RU" dirty="0" smtClean="0"/>
              <a:t>Гордость за достижения в спорте, науки, искусства…</a:t>
            </a:r>
          </a:p>
          <a:p>
            <a:r>
              <a:rPr lang="ru-RU" dirty="0" smtClean="0"/>
              <a:t>Достопримечательности родного города.</a:t>
            </a:r>
          </a:p>
          <a:p>
            <a:pPr marL="0" indent="0">
              <a:buNone/>
            </a:pPr>
            <a:r>
              <a:rPr lang="ru-RU" dirty="0" smtClean="0"/>
              <a:t>В сфере трудового воспитания:</a:t>
            </a:r>
          </a:p>
          <a:p>
            <a:r>
              <a:rPr lang="ru-RU" dirty="0" smtClean="0"/>
              <a:t>Отдельные профессии взрослых..</a:t>
            </a:r>
          </a:p>
          <a:p>
            <a:r>
              <a:rPr lang="ru-RU" dirty="0"/>
              <a:t> </a:t>
            </a:r>
            <a:r>
              <a:rPr lang="ru-RU" dirty="0" smtClean="0"/>
              <a:t>уважение к труду взрослых, вовлечение в </a:t>
            </a:r>
            <a:r>
              <a:rPr lang="ru-RU" dirty="0" err="1" smtClean="0"/>
              <a:t>хоз</a:t>
            </a:r>
            <a:r>
              <a:rPr lang="ru-RU" dirty="0" smtClean="0"/>
              <a:t>-бытовой труд…</a:t>
            </a:r>
          </a:p>
          <a:p>
            <a:pPr marL="0" indent="0">
              <a:buNone/>
            </a:pPr>
            <a:r>
              <a:rPr lang="ru-RU" dirty="0" smtClean="0"/>
              <a:t>В области формирования основ безопасного поведения: </a:t>
            </a:r>
          </a:p>
          <a:p>
            <a:r>
              <a:rPr lang="ru-RU" dirty="0"/>
              <a:t> </a:t>
            </a:r>
            <a:r>
              <a:rPr lang="ru-RU" dirty="0" smtClean="0"/>
              <a:t>опасность  в быту, на улице, в природе, в общении с незнакомыми людьми…</a:t>
            </a:r>
          </a:p>
          <a:p>
            <a:r>
              <a:rPr lang="ru-RU" dirty="0"/>
              <a:t> </a:t>
            </a:r>
            <a:r>
              <a:rPr lang="ru-RU" dirty="0" smtClean="0"/>
              <a:t>безопасное поведение на дороге…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390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692696"/>
            <a:ext cx="4038600" cy="543346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От 5-6 лет.</a:t>
            </a:r>
          </a:p>
          <a:p>
            <a:pPr marL="0" indent="0">
              <a:buNone/>
            </a:pPr>
            <a:r>
              <a:rPr lang="ru-RU" dirty="0" smtClean="0"/>
              <a:t>В сфере социальных отношений:</a:t>
            </a:r>
          </a:p>
          <a:p>
            <a:r>
              <a:rPr lang="ru-RU" dirty="0" smtClean="0"/>
              <a:t>Формы поведения и действия в различных ситуациях…</a:t>
            </a:r>
          </a:p>
          <a:p>
            <a:r>
              <a:rPr lang="ru-RU" dirty="0" smtClean="0"/>
              <a:t>Эмоциональное состояние себя и других… </a:t>
            </a:r>
          </a:p>
          <a:p>
            <a:r>
              <a:rPr lang="ru-RU" dirty="0" smtClean="0"/>
              <a:t>Заинтересованность в общем результате коллектива…</a:t>
            </a:r>
          </a:p>
          <a:p>
            <a:r>
              <a:rPr lang="ru-RU" dirty="0" smtClean="0"/>
              <a:t>Понимание последствий несоблюдения принятых правил…</a:t>
            </a:r>
          </a:p>
          <a:p>
            <a:pPr marL="0" indent="0">
              <a:buNone/>
            </a:pPr>
            <a:r>
              <a:rPr lang="ru-RU" dirty="0" smtClean="0"/>
              <a:t>В области формирования основ гражданственности и патриотизма:</a:t>
            </a:r>
          </a:p>
          <a:p>
            <a:r>
              <a:rPr lang="ru-RU" dirty="0"/>
              <a:t> </a:t>
            </a:r>
            <a:r>
              <a:rPr lang="ru-RU" dirty="0" smtClean="0"/>
              <a:t>люди разных национальностей, их культурному наследию…</a:t>
            </a:r>
          </a:p>
          <a:p>
            <a:r>
              <a:rPr lang="ru-RU" dirty="0" smtClean="0"/>
              <a:t>Государственные праздники…</a:t>
            </a:r>
          </a:p>
          <a:p>
            <a:r>
              <a:rPr lang="ru-RU" dirty="0" smtClean="0"/>
              <a:t>Красота родного края, архитектура, искусство…</a:t>
            </a:r>
          </a:p>
          <a:p>
            <a:pPr marL="0" indent="0">
              <a:buNone/>
            </a:pPr>
            <a:r>
              <a:rPr lang="ru-RU" dirty="0" smtClean="0"/>
              <a:t>В сфере трудового воспитания:</a:t>
            </a:r>
          </a:p>
          <a:p>
            <a:r>
              <a:rPr lang="ru-RU" dirty="0" smtClean="0"/>
              <a:t>Профессии и трудовые процессы…</a:t>
            </a:r>
          </a:p>
          <a:p>
            <a:r>
              <a:rPr lang="ru-RU" dirty="0" smtClean="0"/>
              <a:t>Самостоятельность и инициатива в трудовой деятельности…</a:t>
            </a:r>
          </a:p>
          <a:p>
            <a:r>
              <a:rPr lang="ru-RU" dirty="0" smtClean="0"/>
              <a:t>Первоначальные знания о финансовой грамотности…</a:t>
            </a:r>
          </a:p>
          <a:p>
            <a:pPr marL="0" indent="0">
              <a:buNone/>
            </a:pPr>
            <a:r>
              <a:rPr lang="ru-RU" dirty="0"/>
              <a:t>В сфере трудового воспитания:</a:t>
            </a:r>
          </a:p>
          <a:p>
            <a:r>
              <a:rPr lang="ru-RU" dirty="0" smtClean="0"/>
              <a:t>Безопасность в сети «Интернет»…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692696"/>
            <a:ext cx="4038600" cy="543346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От 6-7 лет.</a:t>
            </a:r>
          </a:p>
          <a:p>
            <a:pPr marL="0" indent="0">
              <a:buNone/>
            </a:pPr>
            <a:r>
              <a:rPr lang="ru-RU" dirty="0" smtClean="0"/>
              <a:t>В сфере социальных отношений:</a:t>
            </a:r>
          </a:p>
          <a:p>
            <a:r>
              <a:rPr lang="ru-RU" dirty="0"/>
              <a:t> </a:t>
            </a:r>
            <a:r>
              <a:rPr lang="ru-RU" dirty="0" smtClean="0"/>
              <a:t>положительная самооценка ребенка, стремление стать школьником…</a:t>
            </a:r>
          </a:p>
          <a:p>
            <a:r>
              <a:rPr lang="ru-RU" dirty="0" smtClean="0"/>
              <a:t>Разрешение конфликта конструктивными способами…</a:t>
            </a:r>
          </a:p>
          <a:p>
            <a:r>
              <a:rPr lang="ru-RU" dirty="0" smtClean="0"/>
              <a:t>Основы этикета и правил поведения в общественных местах...</a:t>
            </a:r>
          </a:p>
          <a:p>
            <a:pPr marL="0" indent="0">
              <a:buNone/>
            </a:pPr>
            <a:r>
              <a:rPr lang="ru-RU" dirty="0" smtClean="0"/>
              <a:t>В области формирования основ гражданственности и патриотизма:</a:t>
            </a:r>
          </a:p>
          <a:p>
            <a:r>
              <a:rPr lang="ru-RU" dirty="0" smtClean="0"/>
              <a:t>Воспитание патриотических чувств…</a:t>
            </a:r>
          </a:p>
          <a:p>
            <a:r>
              <a:rPr lang="ru-RU" dirty="0" err="1" smtClean="0"/>
              <a:t>Волонтерство</a:t>
            </a:r>
            <a:r>
              <a:rPr lang="ru-RU" dirty="0" smtClean="0"/>
              <a:t> в России и ДОО…</a:t>
            </a:r>
          </a:p>
          <a:p>
            <a:r>
              <a:rPr lang="ru-RU" dirty="0" smtClean="0"/>
              <a:t>Родной город, события прошлого и настоящего…</a:t>
            </a:r>
          </a:p>
          <a:p>
            <a:pPr marL="0" indent="0">
              <a:buNone/>
            </a:pPr>
            <a:r>
              <a:rPr lang="ru-RU" dirty="0" smtClean="0"/>
              <a:t>В сфере трудового воспитания:</a:t>
            </a:r>
          </a:p>
          <a:p>
            <a:r>
              <a:rPr lang="ru-RU" dirty="0" smtClean="0"/>
              <a:t>Взаимосвязь видов труда и профессий…</a:t>
            </a:r>
          </a:p>
          <a:p>
            <a:r>
              <a:rPr lang="ru-RU" dirty="0" smtClean="0"/>
              <a:t>Элементы финансовой грамотности и материальных возможностей родителей…</a:t>
            </a:r>
          </a:p>
          <a:p>
            <a:pPr marL="0" indent="0">
              <a:buNone/>
            </a:pPr>
            <a:r>
              <a:rPr lang="ru-RU" dirty="0" smtClean="0"/>
              <a:t>В области формирования безопасного поведения:</a:t>
            </a:r>
          </a:p>
          <a:p>
            <a:r>
              <a:rPr lang="ru-RU" dirty="0" smtClean="0"/>
              <a:t>Осторожное и осмотрительное отношение к опасностям разного вида.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725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Содержание образовательной деятельности. От 3-4 лет.</a:t>
            </a:r>
            <a:endParaRPr lang="ru-RU" sz="3200" dirty="0"/>
          </a:p>
        </p:txBody>
      </p:sp>
      <p:sp>
        <p:nvSpPr>
          <p:cNvPr id="4" name="Овал 3"/>
          <p:cNvSpPr/>
          <p:nvPr/>
        </p:nvSpPr>
        <p:spPr>
          <a:xfrm>
            <a:off x="3168233" y="2305231"/>
            <a:ext cx="2880320" cy="1784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Социальные </a:t>
            </a:r>
          </a:p>
          <a:p>
            <a:pPr algn="ctr"/>
            <a:r>
              <a:rPr lang="ru-RU" dirty="0" smtClean="0"/>
              <a:t>отношения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1303408" y="2477200"/>
            <a:ext cx="1468391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Образ Я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1915477" y="4432409"/>
            <a:ext cx="1493173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Эмоции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3901566" y="4837640"/>
            <a:ext cx="1413654" cy="12438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Хорошо - плохо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6048553" y="4534322"/>
            <a:ext cx="1394658" cy="13083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Мы вместе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6417702" y="2564904"/>
            <a:ext cx="1826706" cy="1474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Культура поведения</a:t>
            </a:r>
            <a:endParaRPr lang="ru-RU" dirty="0"/>
          </a:p>
        </p:txBody>
      </p:sp>
      <p:cxnSp>
        <p:nvCxnSpPr>
          <p:cNvPr id="21" name="Прямая со стрелкой 20"/>
          <p:cNvCxnSpPr>
            <a:stCxn id="4" idx="6"/>
          </p:cNvCxnSpPr>
          <p:nvPr/>
        </p:nvCxnSpPr>
        <p:spPr>
          <a:xfrm flipV="1">
            <a:off x="6048553" y="3197280"/>
            <a:ext cx="369149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4" idx="5"/>
          </p:cNvCxnSpPr>
          <p:nvPr/>
        </p:nvCxnSpPr>
        <p:spPr>
          <a:xfrm>
            <a:off x="5626740" y="3828055"/>
            <a:ext cx="606387" cy="604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4" idx="4"/>
          </p:cNvCxnSpPr>
          <p:nvPr/>
        </p:nvCxnSpPr>
        <p:spPr>
          <a:xfrm>
            <a:off x="4608393" y="4089330"/>
            <a:ext cx="0" cy="6358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4" idx="3"/>
          </p:cNvCxnSpPr>
          <p:nvPr/>
        </p:nvCxnSpPr>
        <p:spPr>
          <a:xfrm flipH="1">
            <a:off x="3168233" y="3828055"/>
            <a:ext cx="421813" cy="604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2843808" y="3197281"/>
            <a:ext cx="3244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562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Овал 1"/>
          <p:cNvSpPr/>
          <p:nvPr/>
        </p:nvSpPr>
        <p:spPr>
          <a:xfrm>
            <a:off x="2771800" y="764704"/>
            <a:ext cx="3276364" cy="25202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Основы </a:t>
            </a:r>
          </a:p>
          <a:p>
            <a:pPr algn="ctr"/>
            <a:r>
              <a:rPr lang="ru-RU" dirty="0" smtClean="0"/>
              <a:t>Гражданственности и патриотизма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755576" y="2439543"/>
            <a:ext cx="2016224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Малая родина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419872" y="3789040"/>
            <a:ext cx="194421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Ближайшее окружении ДОО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048164" y="2511551"/>
            <a:ext cx="2052228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Красота родного края</a:t>
            </a:r>
            <a:endParaRPr lang="ru-RU" dirty="0"/>
          </a:p>
        </p:txBody>
      </p:sp>
      <p:cxnSp>
        <p:nvCxnSpPr>
          <p:cNvPr id="7" name="Прямая со стрелкой 6"/>
          <p:cNvCxnSpPr>
            <a:endCxn id="3" idx="7"/>
          </p:cNvCxnSpPr>
          <p:nvPr/>
        </p:nvCxnSpPr>
        <p:spPr>
          <a:xfrm flipH="1">
            <a:off x="2476531" y="2511551"/>
            <a:ext cx="367277" cy="2654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2" idx="4"/>
            <a:endCxn id="4" idx="0"/>
          </p:cNvCxnSpPr>
          <p:nvPr/>
        </p:nvCxnSpPr>
        <p:spPr>
          <a:xfrm flipH="1">
            <a:off x="4391980" y="3284984"/>
            <a:ext cx="1800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048164" y="2439543"/>
            <a:ext cx="396044" cy="337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786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Овал 1"/>
          <p:cNvSpPr/>
          <p:nvPr/>
        </p:nvSpPr>
        <p:spPr>
          <a:xfrm>
            <a:off x="3491880" y="620688"/>
            <a:ext cx="2232248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 сфере трудового воспитания:</a:t>
            </a:r>
          </a:p>
        </p:txBody>
      </p:sp>
      <p:sp>
        <p:nvSpPr>
          <p:cNvPr id="3" name="Овал 2"/>
          <p:cNvSpPr/>
          <p:nvPr/>
        </p:nvSpPr>
        <p:spPr>
          <a:xfrm>
            <a:off x="1187624" y="1988840"/>
            <a:ext cx="1728192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Это что и для чего?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699792" y="3429000"/>
            <a:ext cx="1908212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Хозяйственно – бытовой труд взрослых и детей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5148064" y="3429000"/>
            <a:ext cx="1728192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Детская самостоятельность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660232" y="1988840"/>
            <a:ext cx="1800200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Наши ручки хороши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2" idx="2"/>
          </p:cNvCxnSpPr>
          <p:nvPr/>
        </p:nvCxnSpPr>
        <p:spPr>
          <a:xfrm flipH="1">
            <a:off x="2699792" y="1556792"/>
            <a:ext cx="79208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3923928" y="2492896"/>
            <a:ext cx="288032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148064" y="2492896"/>
            <a:ext cx="50405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2" idx="6"/>
            <a:endCxn id="6" idx="1"/>
          </p:cNvCxnSpPr>
          <p:nvPr/>
        </p:nvCxnSpPr>
        <p:spPr>
          <a:xfrm>
            <a:off x="5724128" y="1556792"/>
            <a:ext cx="1199737" cy="6429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2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Овал 1"/>
          <p:cNvSpPr/>
          <p:nvPr/>
        </p:nvSpPr>
        <p:spPr>
          <a:xfrm>
            <a:off x="3275856" y="745153"/>
            <a:ext cx="2592288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 области формирования безопасного поведения</a:t>
            </a:r>
          </a:p>
        </p:txBody>
      </p:sp>
      <p:sp>
        <p:nvSpPr>
          <p:cNvPr id="3" name="Овал 2"/>
          <p:cNvSpPr/>
          <p:nvPr/>
        </p:nvSpPr>
        <p:spPr>
          <a:xfrm>
            <a:off x="1259632" y="1916832"/>
            <a:ext cx="1728192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Бытовые  предметы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734736" y="4008113"/>
            <a:ext cx="1584176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Игровые ситуации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5220072" y="4005064"/>
            <a:ext cx="1584176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Порядок во всем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660232" y="1952836"/>
            <a:ext cx="1728192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Безопасность в окружающем мире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2" idx="2"/>
            <a:endCxn id="3" idx="7"/>
          </p:cNvCxnSpPr>
          <p:nvPr/>
        </p:nvCxnSpPr>
        <p:spPr>
          <a:xfrm flipH="1">
            <a:off x="2734736" y="1681257"/>
            <a:ext cx="541120" cy="5097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2" idx="6"/>
            <a:endCxn id="6" idx="1"/>
          </p:cNvCxnSpPr>
          <p:nvPr/>
        </p:nvCxnSpPr>
        <p:spPr>
          <a:xfrm>
            <a:off x="5868144" y="1681257"/>
            <a:ext cx="1045176" cy="535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3923928" y="2636912"/>
            <a:ext cx="36004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364088" y="2492896"/>
            <a:ext cx="432048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29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Содержание образовательной деятельности. От </a:t>
            </a:r>
            <a:r>
              <a:rPr lang="ru-RU" dirty="0" smtClean="0"/>
              <a:t>4-5 </a:t>
            </a:r>
            <a:r>
              <a:rPr lang="ru-RU" dirty="0"/>
              <a:t>лет.</a:t>
            </a:r>
          </a:p>
        </p:txBody>
      </p:sp>
      <p:sp>
        <p:nvSpPr>
          <p:cNvPr id="4" name="Овал 3"/>
          <p:cNvSpPr/>
          <p:nvPr/>
        </p:nvSpPr>
        <p:spPr>
          <a:xfrm>
            <a:off x="3681018" y="1837430"/>
            <a:ext cx="1944216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 сфере социальных отношений</a:t>
            </a:r>
          </a:p>
        </p:txBody>
      </p:sp>
      <p:sp>
        <p:nvSpPr>
          <p:cNvPr id="5" name="Овал 4"/>
          <p:cNvSpPr/>
          <p:nvPr/>
        </p:nvSpPr>
        <p:spPr>
          <a:xfrm>
            <a:off x="1187624" y="2492896"/>
            <a:ext cx="1728192" cy="14401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Девочки и мальчики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799692" y="4319593"/>
            <a:ext cx="1692188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Самооценка ребенка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4072289" y="4544248"/>
            <a:ext cx="1368152" cy="13595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Эмоции и поступки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940152" y="4221088"/>
            <a:ext cx="1728192" cy="16826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Детско</a:t>
            </a:r>
            <a:r>
              <a:rPr lang="ru-RU" dirty="0" smtClean="0"/>
              <a:t> – взрослое сообщество 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6588224" y="2492897"/>
            <a:ext cx="1656184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Наш детский сад</a:t>
            </a:r>
            <a:endParaRPr lang="ru-RU" dirty="0"/>
          </a:p>
        </p:txBody>
      </p:sp>
      <p:cxnSp>
        <p:nvCxnSpPr>
          <p:cNvPr id="11" name="Прямая со стрелкой 10"/>
          <p:cNvCxnSpPr>
            <a:stCxn id="4" idx="2"/>
          </p:cNvCxnSpPr>
          <p:nvPr/>
        </p:nvCxnSpPr>
        <p:spPr>
          <a:xfrm flipH="1">
            <a:off x="2771800" y="2701526"/>
            <a:ext cx="909218" cy="223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3131840" y="3212977"/>
            <a:ext cx="720080" cy="1106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" idx="4"/>
          </p:cNvCxnSpPr>
          <p:nvPr/>
        </p:nvCxnSpPr>
        <p:spPr>
          <a:xfrm>
            <a:off x="4653126" y="3565622"/>
            <a:ext cx="0" cy="9786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" idx="5"/>
          </p:cNvCxnSpPr>
          <p:nvPr/>
        </p:nvCxnSpPr>
        <p:spPr>
          <a:xfrm>
            <a:off x="5340510" y="3312534"/>
            <a:ext cx="887674" cy="10070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625234" y="2701526"/>
            <a:ext cx="962990" cy="223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5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3707904" y="548680"/>
            <a:ext cx="1800200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 области основ гражданственности и патриотизма</a:t>
            </a:r>
          </a:p>
        </p:txBody>
      </p:sp>
      <p:sp>
        <p:nvSpPr>
          <p:cNvPr id="4" name="Овал 3"/>
          <p:cNvSpPr/>
          <p:nvPr/>
        </p:nvSpPr>
        <p:spPr>
          <a:xfrm>
            <a:off x="1043608" y="1628800"/>
            <a:ext cx="1728192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Наша страна и ее символы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555776" y="3645024"/>
            <a:ext cx="1872208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Праздники России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148064" y="3645024"/>
            <a:ext cx="1584176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Наш город и ее красоты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732240" y="1628800"/>
            <a:ext cx="1728192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Народные культуры страны</a:t>
            </a:r>
            <a:endParaRPr lang="ru-RU" dirty="0"/>
          </a:p>
        </p:txBody>
      </p:sp>
      <p:cxnSp>
        <p:nvCxnSpPr>
          <p:cNvPr id="9" name="Прямая со стрелкой 8"/>
          <p:cNvCxnSpPr>
            <a:stCxn id="3" idx="2"/>
          </p:cNvCxnSpPr>
          <p:nvPr/>
        </p:nvCxnSpPr>
        <p:spPr>
          <a:xfrm flipH="1">
            <a:off x="2771800" y="1628800"/>
            <a:ext cx="9361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3" idx="3"/>
          </p:cNvCxnSpPr>
          <p:nvPr/>
        </p:nvCxnSpPr>
        <p:spPr>
          <a:xfrm flipH="1">
            <a:off x="3491880" y="2392560"/>
            <a:ext cx="479657" cy="1108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3" idx="5"/>
          </p:cNvCxnSpPr>
          <p:nvPr/>
        </p:nvCxnSpPr>
        <p:spPr>
          <a:xfrm>
            <a:off x="5244471" y="2392560"/>
            <a:ext cx="551665" cy="1108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3" idx="6"/>
          </p:cNvCxnSpPr>
          <p:nvPr/>
        </p:nvCxnSpPr>
        <p:spPr>
          <a:xfrm>
            <a:off x="5508104" y="1628800"/>
            <a:ext cx="122413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847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594</Words>
  <Application>Microsoft Office PowerPoint</Application>
  <PresentationFormat>Экран (4:3)</PresentationFormat>
  <Paragraphs>110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Муниципальное бюджетное дошкольное образовательное учреждение  детский сад № 244    Основные задачи и содержание образовательной деятельности по разделу «Социально – коммуникативное развитие»                                                     Выполнила:                                                                                  Гудун А.Н., воспитатель  г. Ульяновск, 2023</vt:lpstr>
      <vt:lpstr>Задачи по Федеральной программе</vt:lpstr>
      <vt:lpstr>Презентация PowerPoint</vt:lpstr>
      <vt:lpstr>Содержание образовательной деятельности. От 3-4 лет.</vt:lpstr>
      <vt:lpstr>Презентация PowerPoint</vt:lpstr>
      <vt:lpstr>Презентация PowerPoint</vt:lpstr>
      <vt:lpstr>Презентация PowerPoint</vt:lpstr>
      <vt:lpstr>Содержание образовательной деятельности. От 4-5 лет.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задачи и содержание образовательной деятельности по разделу «Социально – коммуникативное развитие»</dc:title>
  <dc:creator>Пользователь</dc:creator>
  <cp:lastModifiedBy>Пользователь</cp:lastModifiedBy>
  <cp:revision>25</cp:revision>
  <dcterms:created xsi:type="dcterms:W3CDTF">2023-10-15T06:29:14Z</dcterms:created>
  <dcterms:modified xsi:type="dcterms:W3CDTF">2023-11-08T10:10:35Z</dcterms:modified>
</cp:coreProperties>
</file>